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8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9" r:id="rId27"/>
    <p:sldId id="283" r:id="rId28"/>
    <p:sldId id="284" r:id="rId29"/>
    <p:sldId id="285" r:id="rId30"/>
    <p:sldId id="290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FF"/>
    <a:srgbClr val="FDFDDD"/>
    <a:srgbClr val="EAF1E9"/>
    <a:srgbClr val="EF9D39"/>
    <a:srgbClr val="F5EE93"/>
    <a:srgbClr val="E9F735"/>
    <a:srgbClr val="F5E889"/>
    <a:srgbClr val="F1D48D"/>
    <a:srgbClr val="F0D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90" autoAdjust="0"/>
  </p:normalViewPr>
  <p:slideViewPr>
    <p:cSldViewPr snapToGrid="0">
      <p:cViewPr varScale="1">
        <p:scale>
          <a:sx n="92" d="100"/>
          <a:sy n="92" d="100"/>
        </p:scale>
        <p:origin x="326" y="82"/>
      </p:cViewPr>
      <p:guideLst/>
    </p:cSldViewPr>
  </p:slideViewPr>
  <p:outlineViewPr>
    <p:cViewPr>
      <p:scale>
        <a:sx n="33" d="100"/>
        <a:sy n="33" d="100"/>
      </p:scale>
      <p:origin x="0" y="-3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4:12:20.100"/>
    </inkml:context>
    <inkml:brush xml:id="br0">
      <inkml:brushProperty name="width" value="0.35" units="cm"/>
      <inkml:brushProperty name="height" value="0.35" units="cm"/>
      <inkml:brushProperty name="color" value="#9CB3D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3T16:45:46.950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0,'0'13,"0"7,0 6,0 3,0 8,0 9,0 1,0 5,0-2,0 2,0-3,0-3,0-6,0-3,0-2,0-2,0-1,0-1,0 6,0 2,0-1,0 0,0-2,0-7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5:52.47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106.85083"/>
      <inkml:brushProperty name="anchorY" value="-4111.84619"/>
      <inkml:brushProperty name="scaleFactor" value="0.5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6:46:22.33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6204.21045"/>
      <inkml:brushProperty name="anchorY" value="-8928.4834"/>
      <inkml:brushProperty name="scaleFactor" value="0.5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55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100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563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06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33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60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52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42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12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8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8D1142-68E8-47B3-A604-9F26534E0A1A}" type="datetimeFigureOut">
              <a:rPr lang="en-IN" smtClean="0"/>
              <a:t>04-12-2024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70E175-E9EA-4EDC-B77A-34D66981DEE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66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microsoft.com/office/2007/relationships/hdphoto" Target="../media/hdphoto4.wdp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3.png"/><Relationship Id="rId4" Type="http://schemas.openxmlformats.org/officeDocument/2006/relationships/customXml" Target="../ink/ink2.xm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2000">
              <a:srgbClr val="E9F735"/>
            </a:gs>
            <a:gs pos="0">
              <a:schemeClr val="accent2"/>
            </a:gs>
            <a:gs pos="50000">
              <a:srgbClr val="FFFF00"/>
            </a:gs>
            <a:gs pos="90000">
              <a:schemeClr val="accent1">
                <a:lumMod val="60000"/>
                <a:lumOff val="40000"/>
              </a:schemeClr>
            </a:gs>
            <a:gs pos="19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2FE775-E738-69E9-F61D-4185468C14AB}"/>
                  </a:ext>
                </a:extLst>
              </p14:cNvPr>
              <p14:cNvContentPartPr/>
              <p14:nvPr/>
            </p14:nvContentPartPr>
            <p14:xfrm>
              <a:off x="-486109" y="84497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2FE775-E738-69E9-F61D-4185468C14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49109" y="781975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4B7083E-6187-8FC9-A81B-3A939BB29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381360"/>
            <a:ext cx="6273799" cy="612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75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allpapers Buddha - Wallpaper Cave">
            <a:extLst>
              <a:ext uri="{FF2B5EF4-FFF2-40B4-BE49-F238E27FC236}">
                <a16:creationId xmlns:a16="http://schemas.microsoft.com/office/drawing/2014/main" id="{E23B925A-9B2D-F231-F3FA-F77E6CC2C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" y="8382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E7C805-7F89-9285-6033-84DF6DAD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19" y="449040"/>
            <a:ext cx="10058400" cy="983216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rgbClr val="E9F735"/>
                </a:solidFill>
                <a:latin typeface="+mn-lt"/>
              </a:rPr>
              <a:t>THE EIGHT FOLD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C519D-95D6-569F-FF61-D8A4061A5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80" y="1845734"/>
            <a:ext cx="10810240" cy="4023360"/>
          </a:xfrm>
        </p:spPr>
        <p:txBody>
          <a:bodyPr>
            <a:normAutofit lnSpcReduction="10000"/>
          </a:bodyPr>
          <a:lstStyle/>
          <a:p>
            <a:r>
              <a:rPr lang="en-IN" sz="3600" dirty="0">
                <a:solidFill>
                  <a:srgbClr val="FFFFCC"/>
                </a:solidFill>
                <a:latin typeface="Book Antiqua" panose="02040602050305030304" pitchFamily="18" charset="0"/>
              </a:rPr>
              <a:t>1. Right Understanding (Samma Ditthi) </a:t>
            </a:r>
          </a:p>
          <a:p>
            <a:endParaRPr lang="en-IN" sz="3600" dirty="0">
              <a:solidFill>
                <a:srgbClr val="FFFFCC"/>
              </a:solidFill>
            </a:endParaRPr>
          </a:p>
          <a:p>
            <a:endParaRPr lang="en-IN" dirty="0">
              <a:solidFill>
                <a:srgbClr val="FFFFCC"/>
              </a:solidFill>
            </a:endParaRPr>
          </a:p>
          <a:p>
            <a:endParaRPr lang="en-IN" dirty="0">
              <a:solidFill>
                <a:srgbClr val="FFFFCC"/>
              </a:solidFill>
            </a:endParaRPr>
          </a:p>
          <a:p>
            <a:endParaRPr lang="en-IN" dirty="0">
              <a:solidFill>
                <a:srgbClr val="FFFFCC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FFFFCC"/>
              </a:solidFill>
            </a:endParaRPr>
          </a:p>
          <a:p>
            <a:endParaRPr lang="en-IN" dirty="0">
              <a:solidFill>
                <a:srgbClr val="FFFFCC"/>
              </a:solidFill>
            </a:endParaRPr>
          </a:p>
          <a:p>
            <a:pPr marL="0" indent="0">
              <a:buNone/>
            </a:pPr>
            <a:r>
              <a:rPr lang="en-IN" sz="3600" dirty="0">
                <a:solidFill>
                  <a:srgbClr val="FDFDDD"/>
                </a:solidFill>
                <a:latin typeface="Book Antiqua" panose="02040602050305030304" pitchFamily="18" charset="0"/>
              </a:rPr>
              <a:t>2. Right Intention (Samma Sankappa)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8CD04-CB3C-E9D1-19E8-FD39BB3AC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947" y="2357120"/>
            <a:ext cx="2857093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934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s Buddha - Wallpaper Cave">
            <a:extLst>
              <a:ext uri="{FF2B5EF4-FFF2-40B4-BE49-F238E27FC236}">
                <a16:creationId xmlns:a16="http://schemas.microsoft.com/office/drawing/2014/main" id="{06C28893-B230-9ECA-565C-B96C2F738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144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FBDD73-A9EC-A91A-29CA-B3BABA397E84}"/>
              </a:ext>
            </a:extLst>
          </p:cNvPr>
          <p:cNvSpPr txBox="1"/>
          <p:nvPr/>
        </p:nvSpPr>
        <p:spPr>
          <a:xfrm rot="10800000" flipH="1" flipV="1">
            <a:off x="542592" y="986387"/>
            <a:ext cx="942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FFCC"/>
                </a:solidFill>
                <a:latin typeface="Book Antiqua" panose="02040602050305030304" pitchFamily="18" charset="0"/>
              </a:rPr>
              <a:t>3. Right Speech(Samma Vaca)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BDE16-11EE-0302-AF6B-13F722502B6A}"/>
              </a:ext>
            </a:extLst>
          </p:cNvPr>
          <p:cNvSpPr txBox="1"/>
          <p:nvPr/>
        </p:nvSpPr>
        <p:spPr>
          <a:xfrm rot="10800000" flipH="1" flipV="1">
            <a:off x="542592" y="5506112"/>
            <a:ext cx="7915608" cy="640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FFCC"/>
                </a:solidFill>
                <a:latin typeface="Book Antiqua" panose="02040602050305030304" pitchFamily="18" charset="0"/>
              </a:rPr>
              <a:t>4.Right Action( Samma </a:t>
            </a:r>
            <a:r>
              <a:rPr lang="en-IN" sz="3600" dirty="0" err="1">
                <a:solidFill>
                  <a:srgbClr val="FFFFCC"/>
                </a:solidFill>
                <a:latin typeface="Book Antiqua" panose="02040602050305030304" pitchFamily="18" charset="0"/>
              </a:rPr>
              <a:t>Kammanta</a:t>
            </a:r>
            <a:r>
              <a:rPr lang="en-IN" sz="3600" dirty="0">
                <a:solidFill>
                  <a:srgbClr val="FFFFCC"/>
                </a:solidFill>
                <a:latin typeface="Book Antiqua" panose="02040602050305030304" pitchFamily="18" charset="0"/>
              </a:rPr>
              <a:t>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9B1F7-90CA-D584-9BF5-57374B9DC4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40480" y="2276388"/>
            <a:ext cx="3879850" cy="272603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697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s Buddha - Wallpaper Cave">
            <a:extLst>
              <a:ext uri="{FF2B5EF4-FFF2-40B4-BE49-F238E27FC236}">
                <a16:creationId xmlns:a16="http://schemas.microsoft.com/office/drawing/2014/main" id="{2EA6542E-E80A-5DFB-BBA3-A103D65FA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144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FA45D-C4F6-8033-5479-FFFE52AB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14" y="753533"/>
            <a:ext cx="10058400" cy="855134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FFCC"/>
                </a:solidFill>
                <a:latin typeface="Book Antiqua" panose="02040602050305030304" pitchFamily="18" charset="0"/>
              </a:rPr>
              <a:t>5. Right Livelihood( Samma Ajiva)</a:t>
            </a:r>
          </a:p>
          <a:p>
            <a:endParaRPr lang="en-IN" sz="3600" dirty="0">
              <a:solidFill>
                <a:srgbClr val="FFFFCC"/>
              </a:solidFill>
              <a:latin typeface="Book Antiqua" panose="02040602050305030304" pitchFamily="18" charset="0"/>
            </a:endParaRPr>
          </a:p>
          <a:p>
            <a:endParaRPr lang="en-IN" sz="3600" dirty="0">
              <a:solidFill>
                <a:srgbClr val="FFFFCC"/>
              </a:solidFill>
              <a:latin typeface="Book Antiqua" panose="02040602050305030304" pitchFamily="18" charset="0"/>
            </a:endParaRPr>
          </a:p>
          <a:p>
            <a:endParaRPr lang="en-IN" sz="3600" dirty="0">
              <a:solidFill>
                <a:srgbClr val="FFFFCC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617D0-9060-F773-B8D6-190649ECB71E}"/>
              </a:ext>
            </a:extLst>
          </p:cNvPr>
          <p:cNvSpPr txBox="1"/>
          <p:nvPr/>
        </p:nvSpPr>
        <p:spPr>
          <a:xfrm>
            <a:off x="702734" y="4704824"/>
            <a:ext cx="922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dirty="0">
              <a:solidFill>
                <a:srgbClr val="FFFFCC"/>
              </a:solidFill>
              <a:latin typeface="Book Antiqua" panose="02040602050305030304" pitchFamily="18" charset="0"/>
            </a:endParaRPr>
          </a:p>
          <a:p>
            <a:r>
              <a:rPr lang="en-IN" sz="3600" dirty="0">
                <a:solidFill>
                  <a:srgbClr val="FFFFCC"/>
                </a:solidFill>
                <a:latin typeface="Book Antiqua" panose="02040602050305030304" pitchFamily="18" charset="0"/>
              </a:rPr>
              <a:t>6. Right Effort(Samma </a:t>
            </a:r>
            <a:r>
              <a:rPr lang="en-IN" sz="3600" dirty="0" err="1">
                <a:solidFill>
                  <a:srgbClr val="FFFFCC"/>
                </a:solidFill>
                <a:latin typeface="Book Antiqua" panose="02040602050305030304" pitchFamily="18" charset="0"/>
              </a:rPr>
              <a:t>Vayama</a:t>
            </a:r>
            <a:r>
              <a:rPr lang="en-IN" sz="3600" dirty="0">
                <a:solidFill>
                  <a:srgbClr val="FFFFCC"/>
                </a:solidFill>
                <a:latin typeface="Book Antiqua" panose="02040602050305030304" pitchFamily="18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EFBC43-7958-F201-20BF-21020F2D377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870442" y="1838983"/>
            <a:ext cx="4451116" cy="2865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455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s Buddha - Wallpaper Cave">
            <a:extLst>
              <a:ext uri="{FF2B5EF4-FFF2-40B4-BE49-F238E27FC236}">
                <a16:creationId xmlns:a16="http://schemas.microsoft.com/office/drawing/2014/main" id="{6FA840CA-6872-F12D-4AFE-DA4C1F24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8382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0DC89-0374-71C7-8299-824A33380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47" y="680721"/>
            <a:ext cx="10058400" cy="98721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FFCC"/>
                </a:solidFill>
                <a:latin typeface="Book Antiqua" panose="02040602050305030304" pitchFamily="18" charset="0"/>
              </a:rPr>
              <a:t>7. Right Mindfulness( Samma Sati)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8194E-1347-3427-26C9-0E7BA15DC7E7}"/>
              </a:ext>
            </a:extLst>
          </p:cNvPr>
          <p:cNvSpPr txBox="1"/>
          <p:nvPr/>
        </p:nvSpPr>
        <p:spPr>
          <a:xfrm>
            <a:off x="659552" y="5102274"/>
            <a:ext cx="922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FFFFCC"/>
                </a:solidFill>
                <a:latin typeface="Book Antiqua" panose="02040602050305030304" pitchFamily="18" charset="0"/>
              </a:rPr>
              <a:t>8. Right Concentration( Samma Samadhi)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512F7-8D41-99E0-B243-55E4F34A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666" y="1755726"/>
            <a:ext cx="4683761" cy="30460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599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F8DB-72D7-9A59-8AD3-B9BB7496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KARMA AND REBIRTH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CCBDD-3998-0136-6597-6535E7D23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99" y="424207"/>
            <a:ext cx="10769181" cy="1450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9600" dirty="0"/>
              <a:t> </a:t>
            </a:r>
            <a:r>
              <a:rPr lang="en-IN" sz="5800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Karma and Rebirth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2" descr="Wallpapers Buddha - Wallpaper Cave">
            <a:extLst>
              <a:ext uri="{FF2B5EF4-FFF2-40B4-BE49-F238E27FC236}">
                <a16:creationId xmlns:a16="http://schemas.microsoft.com/office/drawing/2014/main" id="{FA9367F7-3729-888B-0097-7259E9D4E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17801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0CC8-EF88-BEF3-1E5A-79DD539B0F26}"/>
              </a:ext>
            </a:extLst>
          </p:cNvPr>
          <p:cNvSpPr txBox="1"/>
          <p:nvPr/>
        </p:nvSpPr>
        <p:spPr>
          <a:xfrm>
            <a:off x="641023" y="2648932"/>
            <a:ext cx="807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CC"/>
                </a:solidFill>
                <a:latin typeface="Book Antiqua" panose="02040602050305030304" pitchFamily="18" charset="0"/>
              </a:rPr>
              <a:t>                    </a:t>
            </a:r>
            <a:r>
              <a:rPr lang="en-US" sz="5400" dirty="0">
                <a:solidFill>
                  <a:srgbClr val="FFFFCC"/>
                </a:solidFill>
                <a:latin typeface="Book Antiqua" panose="02040602050305030304" pitchFamily="18" charset="0"/>
              </a:rPr>
              <a:t>What is Karma?</a:t>
            </a:r>
            <a:endParaRPr lang="en-IN" sz="5400" dirty="0">
              <a:solidFill>
                <a:srgbClr val="FFFFCC"/>
              </a:solidFill>
              <a:latin typeface="Book Antiqua" panose="020406020503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16AF6-AD1B-D690-D657-04C8C125A826}"/>
              </a:ext>
            </a:extLst>
          </p:cNvPr>
          <p:cNvSpPr txBox="1"/>
          <p:nvPr/>
        </p:nvSpPr>
        <p:spPr>
          <a:xfrm>
            <a:off x="641023" y="800574"/>
            <a:ext cx="7890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 Antiqua" panose="02040602050305030304" pitchFamily="18" charset="0"/>
              </a:rPr>
              <a:t>KARMA AND REBIRTH</a:t>
            </a:r>
            <a:endParaRPr lang="en-IN" sz="5400" dirty="0">
              <a:solidFill>
                <a:schemeClr val="accent4">
                  <a:lumMod val="20000"/>
                  <a:lumOff val="80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00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s Buddha - Wallpaper Cave">
            <a:extLst>
              <a:ext uri="{FF2B5EF4-FFF2-40B4-BE49-F238E27FC236}">
                <a16:creationId xmlns:a16="http://schemas.microsoft.com/office/drawing/2014/main" id="{EB23EEDF-B784-9350-D1E2-63D9E925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8382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60CCC-DA8D-EB08-7D0E-F70022BCD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96" y="453814"/>
            <a:ext cx="10239604" cy="339005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5600" dirty="0">
                <a:solidFill>
                  <a:srgbClr val="FFFFCC"/>
                </a:solidFill>
                <a:latin typeface="Book Antiqua" panose="02040602050305030304" pitchFamily="18" charset="0"/>
              </a:rPr>
              <a:t> Types of Karma</a:t>
            </a:r>
          </a:p>
          <a:p>
            <a:pPr marL="0" indent="0">
              <a:buNone/>
            </a:pPr>
            <a:endParaRPr lang="en-IN" sz="4400" dirty="0">
              <a:solidFill>
                <a:srgbClr val="FFFFCC"/>
              </a:solidFill>
              <a:latin typeface="Book Antiqua" panose="02040602050305030304" pitchFamily="18" charset="0"/>
            </a:endParaRPr>
          </a:p>
          <a:p>
            <a:pPr marL="0" indent="0">
              <a:buNone/>
            </a:pPr>
            <a:r>
              <a:rPr lang="en-IN" sz="4300" dirty="0">
                <a:solidFill>
                  <a:srgbClr val="FFFFCC"/>
                </a:solidFill>
                <a:latin typeface="Book Antiqua" panose="02040602050305030304" pitchFamily="18" charset="0"/>
              </a:rPr>
              <a:t>    Sanchita karma</a:t>
            </a:r>
          </a:p>
          <a:p>
            <a:pPr marL="0" indent="0">
              <a:buNone/>
            </a:pPr>
            <a:r>
              <a:rPr lang="en-IN" sz="4300" dirty="0">
                <a:solidFill>
                  <a:srgbClr val="FFFFCC"/>
                </a:solidFill>
                <a:latin typeface="Book Antiqua" panose="02040602050305030304" pitchFamily="18" charset="0"/>
              </a:rPr>
              <a:t>    Kriyamana Karma</a:t>
            </a:r>
          </a:p>
          <a:p>
            <a:pPr marL="0" indent="0">
              <a:buNone/>
            </a:pPr>
            <a:r>
              <a:rPr lang="en-IN" sz="4300" dirty="0">
                <a:solidFill>
                  <a:srgbClr val="FFFFCC"/>
                </a:solidFill>
                <a:latin typeface="Book Antiqua" panose="02040602050305030304" pitchFamily="18" charset="0"/>
              </a:rPr>
              <a:t>    Agami Karma</a:t>
            </a:r>
          </a:p>
          <a:p>
            <a:pPr marL="0" indent="0">
              <a:buNone/>
            </a:pPr>
            <a:endParaRPr lang="en-IN" sz="4300" dirty="0">
              <a:solidFill>
                <a:srgbClr val="FFFFCC"/>
              </a:solidFill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en-IN" sz="4300" dirty="0">
              <a:solidFill>
                <a:srgbClr val="FFFFCC"/>
              </a:solidFill>
              <a:latin typeface="Book Antiqua" panose="02040602050305030304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5251C-DB75-9FFF-510D-784850C3D2EA}"/>
              </a:ext>
            </a:extLst>
          </p:cNvPr>
          <p:cNvSpPr txBox="1"/>
          <p:nvPr/>
        </p:nvSpPr>
        <p:spPr>
          <a:xfrm rot="10800000" flipH="1" flipV="1">
            <a:off x="405352" y="3996965"/>
            <a:ext cx="960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9C88E-3021-8786-AD8F-40554137F8DF}"/>
              </a:ext>
            </a:extLst>
          </p:cNvPr>
          <p:cNvSpPr txBox="1"/>
          <p:nvPr/>
        </p:nvSpPr>
        <p:spPr>
          <a:xfrm>
            <a:off x="542040" y="4181631"/>
            <a:ext cx="9332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FFFFCC"/>
                </a:solidFill>
                <a:latin typeface="Book Antiqua" panose="02040602050305030304" pitchFamily="18" charset="0"/>
              </a:rPr>
              <a:t> Laws Of Karma</a:t>
            </a:r>
            <a:endParaRPr lang="en-IN" sz="4800" dirty="0">
              <a:solidFill>
                <a:srgbClr val="FFFFCC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2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allpapers Buddha - Wallpaper Cave">
            <a:extLst>
              <a:ext uri="{FF2B5EF4-FFF2-40B4-BE49-F238E27FC236}">
                <a16:creationId xmlns:a16="http://schemas.microsoft.com/office/drawing/2014/main" id="{1CD431CD-84D9-9813-BD25-672E0AAF2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144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81674-E9C1-C4EC-628A-052314F61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950720"/>
            <a:ext cx="10058400" cy="2286000"/>
          </a:xfrm>
        </p:spPr>
        <p:txBody>
          <a:bodyPr>
            <a:normAutofit/>
          </a:bodyPr>
          <a:lstStyle/>
          <a:p>
            <a:r>
              <a:rPr lang="en-IN" sz="6600" dirty="0">
                <a:solidFill>
                  <a:srgbClr val="FFFFCC"/>
                </a:solidFill>
                <a:latin typeface="Book Antiqua" panose="02040602050305030304" pitchFamily="18" charset="0"/>
              </a:rPr>
              <a:t>              </a:t>
            </a:r>
            <a:r>
              <a:rPr lang="en-IN" sz="7200" dirty="0">
                <a:solidFill>
                  <a:srgbClr val="FFFFFF"/>
                </a:solidFill>
                <a:latin typeface="Book Antiqua" panose="02040602050305030304" pitchFamily="18" charset="0"/>
              </a:rPr>
              <a:t>REBIRTH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46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allpapers Buddha - Wallpaper Cave">
            <a:extLst>
              <a:ext uri="{FF2B5EF4-FFF2-40B4-BE49-F238E27FC236}">
                <a16:creationId xmlns:a16="http://schemas.microsoft.com/office/drawing/2014/main" id="{CD36BD01-8AFC-C6C3-37F8-973F9862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144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9EF4-0F1C-E0B5-C6CA-AC10AD02F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403014"/>
            <a:ext cx="9946640" cy="44534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bg1"/>
                </a:solidFill>
                <a:latin typeface="Book Antiqua" panose="02040602050305030304" pitchFamily="18" charset="0"/>
              </a:rPr>
              <a:t>The Six Realms of Rebirth</a:t>
            </a:r>
          </a:p>
          <a:p>
            <a:pPr marL="0" indent="0">
              <a:buNone/>
            </a:pPr>
            <a:r>
              <a:rPr lang="en-IN" sz="3300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    Hell Realm</a:t>
            </a:r>
          </a:p>
          <a:p>
            <a:pPr marL="0" indent="0">
              <a:buNone/>
            </a:pPr>
            <a:r>
              <a:rPr lang="en-IN" sz="3300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   Animal Realm</a:t>
            </a:r>
          </a:p>
          <a:p>
            <a:pPr marL="0" indent="0">
              <a:buNone/>
            </a:pPr>
            <a:r>
              <a:rPr lang="en-IN" sz="3300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   Human Realm</a:t>
            </a:r>
          </a:p>
          <a:p>
            <a:pPr marL="0" indent="0">
              <a:buNone/>
            </a:pPr>
            <a:r>
              <a:rPr lang="en-IN" sz="3300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   Demi God Realm</a:t>
            </a:r>
          </a:p>
          <a:p>
            <a:pPr marL="0" indent="0">
              <a:buNone/>
            </a:pPr>
            <a:r>
              <a:rPr lang="en-IN" sz="3300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   God Realm</a:t>
            </a:r>
          </a:p>
          <a:p>
            <a:pPr marL="0" indent="0">
              <a:buNone/>
            </a:pPr>
            <a:r>
              <a:rPr lang="en-IN" sz="3300" dirty="0">
                <a:solidFill>
                  <a:schemeClr val="bg1">
                    <a:lumMod val="95000"/>
                  </a:schemeClr>
                </a:solidFill>
                <a:latin typeface="Book Antiqua" panose="02040602050305030304" pitchFamily="18" charset="0"/>
              </a:rPr>
              <a:t>   Hungry Ghost Realm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C4E24-FFD9-721D-E2EA-D96D786E8570}"/>
              </a:ext>
            </a:extLst>
          </p:cNvPr>
          <p:cNvSpPr txBox="1"/>
          <p:nvPr/>
        </p:nvSpPr>
        <p:spPr>
          <a:xfrm>
            <a:off x="619760" y="5394960"/>
            <a:ext cx="10373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FFFFFF"/>
                </a:solidFill>
                <a:latin typeface="Book Antiqua" panose="02040602050305030304" pitchFamily="18" charset="0"/>
              </a:rPr>
              <a:t>Process of Rebirth</a:t>
            </a:r>
            <a:endParaRPr lang="en-IN" sz="4800" dirty="0">
              <a:solidFill>
                <a:srgbClr val="FFFFFF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8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3087-39E8-C060-F829-699142B0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BUDDIST MEDIS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A8878-6980-17F2-DD87-C8DAF3F3C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" y="3429000"/>
            <a:ext cx="10861040" cy="272837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What is meditation?</a:t>
            </a:r>
            <a:endParaRPr lang="en-IN" sz="3600" dirty="0">
              <a:solidFill>
                <a:schemeClr val="accent5">
                  <a:lumMod val="20000"/>
                  <a:lumOff val="80000"/>
                </a:schemeClr>
              </a:solidFill>
              <a:latin typeface="Aptos Display" panose="020B0004020202020204" pitchFamily="34" charset="0"/>
            </a:endParaRPr>
          </a:p>
        </p:txBody>
      </p:sp>
      <p:pic>
        <p:nvPicPr>
          <p:cNvPr id="5" name="Picture 2" descr="Wallpapers Buddha - Wallpaper Cave">
            <a:extLst>
              <a:ext uri="{FF2B5EF4-FFF2-40B4-BE49-F238E27FC236}">
                <a16:creationId xmlns:a16="http://schemas.microsoft.com/office/drawing/2014/main" id="{3C2B79CA-74EE-97D5-41FE-DAA605110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81280"/>
            <a:ext cx="11978640" cy="664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1FECEC-8C9A-FD19-FF04-3BA3696C9CA5}"/>
              </a:ext>
            </a:extLst>
          </p:cNvPr>
          <p:cNvSpPr txBox="1"/>
          <p:nvPr/>
        </p:nvSpPr>
        <p:spPr>
          <a:xfrm rot="10800000" flipH="1" flipV="1">
            <a:off x="863600" y="305011"/>
            <a:ext cx="9733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FFFFCC"/>
                </a:solidFill>
                <a:latin typeface="Javanese Text" panose="02000000000000000000" pitchFamily="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BUDDHIST MEDITATION AND</a:t>
            </a:r>
          </a:p>
          <a:p>
            <a:r>
              <a:rPr lang="en-IN" sz="5400" b="1" dirty="0">
                <a:solidFill>
                  <a:srgbClr val="FFFFCC"/>
                </a:solidFill>
                <a:latin typeface="Javanese Text" panose="02000000000000000000" pitchFamily="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MINDFULNESS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233B1-41A9-3CC1-61DC-0D51E2CED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2236" y="935990"/>
            <a:ext cx="4033520" cy="54045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918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wipe/>
      </p:transition>
    </mc:Choice>
    <mc:Fallback xmlns="">
      <p:transition spd="slow"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4A2E-9AD3-06EA-9418-38477F0E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80FF1-4593-4DF7-D5D7-172A43422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741680"/>
            <a:ext cx="10058400" cy="512741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2" descr="Wallpapers Buddha - Wallpaper Cave">
            <a:extLst>
              <a:ext uri="{FF2B5EF4-FFF2-40B4-BE49-F238E27FC236}">
                <a16:creationId xmlns:a16="http://schemas.microsoft.com/office/drawing/2014/main" id="{A58CDF41-0E6D-0F84-FCC4-12622092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5" y="83762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459B8B-717C-126F-30AF-3DF54A48D2A2}"/>
              </a:ext>
            </a:extLst>
          </p:cNvPr>
          <p:cNvCxnSpPr/>
          <p:nvPr/>
        </p:nvCxnSpPr>
        <p:spPr>
          <a:xfrm>
            <a:off x="1686560" y="2692400"/>
            <a:ext cx="91643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35F3946-2C02-4B3B-E842-2F48DEF01970}"/>
              </a:ext>
            </a:extLst>
          </p:cNvPr>
          <p:cNvSpPr/>
          <p:nvPr/>
        </p:nvSpPr>
        <p:spPr>
          <a:xfrm>
            <a:off x="1079645" y="3428942"/>
            <a:ext cx="2324582" cy="102616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Mindfulness</a:t>
            </a:r>
            <a:endParaRPr lang="en-IN" sz="3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9BA4A7-220D-86BA-81AC-17B518EBC2AC}"/>
              </a:ext>
            </a:extLst>
          </p:cNvPr>
          <p:cNvSpPr/>
          <p:nvPr/>
        </p:nvSpPr>
        <p:spPr>
          <a:xfrm>
            <a:off x="3900668" y="3395114"/>
            <a:ext cx="2236434" cy="1026152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Loving-kindness</a:t>
            </a:r>
            <a:endParaRPr lang="en-IN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DB222F-A299-D157-AA31-3742B07A9DA8}"/>
              </a:ext>
            </a:extLst>
          </p:cNvPr>
          <p:cNvSpPr/>
          <p:nvPr/>
        </p:nvSpPr>
        <p:spPr>
          <a:xfrm>
            <a:off x="6513649" y="3428943"/>
            <a:ext cx="2589711" cy="1026122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concentration</a:t>
            </a:r>
            <a:endParaRPr lang="en-IN" sz="3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AFD089-BF15-BB06-1C41-5ABDC75E4DEE}"/>
              </a:ext>
            </a:extLst>
          </p:cNvPr>
          <p:cNvSpPr/>
          <p:nvPr/>
        </p:nvSpPr>
        <p:spPr>
          <a:xfrm>
            <a:off x="9547983" y="3428943"/>
            <a:ext cx="2324582" cy="1026122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insight</a:t>
            </a:r>
            <a:endParaRPr lang="en-IN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2BA7C6-9A78-5756-8010-5BBCD71CECD8}"/>
              </a:ext>
            </a:extLst>
          </p:cNvPr>
          <p:cNvSpPr/>
          <p:nvPr/>
        </p:nvSpPr>
        <p:spPr>
          <a:xfrm>
            <a:off x="4883805" y="1143097"/>
            <a:ext cx="2105955" cy="1249625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scene3d>
            <a:camera prst="perspective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latin typeface="Bahnschrift SemiBold" panose="020B0502040204020203" pitchFamily="34" charset="0"/>
                <a:cs typeface="Lucida Sans Unicode" panose="020B0602030504020204" pitchFamily="34" charset="0"/>
              </a:rPr>
              <a:t>Types of    Meditation  </a:t>
            </a:r>
            <a:endParaRPr lang="en-IN" sz="2800" b="1" dirty="0">
              <a:latin typeface="Bahnschrift SemiBold" panose="020B0502040204020203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71395C7-CA85-F0A2-4705-CA642E419B1E}"/>
              </a:ext>
            </a:extLst>
          </p:cNvPr>
          <p:cNvSpPr/>
          <p:nvPr/>
        </p:nvSpPr>
        <p:spPr>
          <a:xfrm>
            <a:off x="1867484" y="2718775"/>
            <a:ext cx="374452" cy="6412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1EE038C7-399D-B0B8-C30E-8A82EDCDC2EA}"/>
              </a:ext>
            </a:extLst>
          </p:cNvPr>
          <p:cNvSpPr/>
          <p:nvPr/>
        </p:nvSpPr>
        <p:spPr>
          <a:xfrm>
            <a:off x="4955435" y="2692378"/>
            <a:ext cx="374092" cy="6405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239B2A7-6519-7D49-17DB-4ED801676684}"/>
              </a:ext>
            </a:extLst>
          </p:cNvPr>
          <p:cNvSpPr/>
          <p:nvPr/>
        </p:nvSpPr>
        <p:spPr>
          <a:xfrm>
            <a:off x="7701280" y="2692400"/>
            <a:ext cx="283452" cy="63943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A174007D-A483-386C-7C9F-C1939069F434}"/>
              </a:ext>
            </a:extLst>
          </p:cNvPr>
          <p:cNvSpPr/>
          <p:nvPr/>
        </p:nvSpPr>
        <p:spPr>
          <a:xfrm>
            <a:off x="10304388" y="2718775"/>
            <a:ext cx="352226" cy="6394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42A992-8356-D9A1-23E9-316048891756}"/>
                  </a:ext>
                </a:extLst>
              </p14:cNvPr>
              <p14:cNvContentPartPr/>
              <p14:nvPr/>
            </p14:nvContentPartPr>
            <p14:xfrm>
              <a:off x="5995294" y="2397655"/>
              <a:ext cx="360" cy="321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42A992-8356-D9A1-23E9-3160488917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6654" y="2343655"/>
                <a:ext cx="1800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AD7C54-6A8B-6F90-79F0-E56A2E3220E3}"/>
                  </a:ext>
                </a:extLst>
              </p14:cNvPr>
              <p14:cNvContentPartPr/>
              <p14:nvPr/>
            </p14:nvContentPartPr>
            <p14:xfrm>
              <a:off x="6030214" y="333365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AD7C54-6A8B-6F90-79F0-E56A2E3220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1574" y="33246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88775F4-BF80-9772-8B39-0C42C461DE95}"/>
                  </a:ext>
                </a:extLst>
              </p14:cNvPr>
              <p14:cNvContentPartPr/>
              <p14:nvPr/>
            </p14:nvContentPartPr>
            <p14:xfrm>
              <a:off x="2719654" y="432869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88775F4-BF80-9772-8B39-0C42C461DE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1014" y="43200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01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5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2000">
              <a:srgbClr val="E9F735"/>
            </a:gs>
            <a:gs pos="0">
              <a:schemeClr val="accent2"/>
            </a:gs>
            <a:gs pos="50000">
              <a:srgbClr val="FFFF00"/>
            </a:gs>
            <a:gs pos="90000">
              <a:schemeClr val="accent1">
                <a:lumMod val="60000"/>
                <a:lumOff val="40000"/>
              </a:schemeClr>
            </a:gs>
            <a:gs pos="19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4D67-A006-63FD-64B1-EF305274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8536"/>
            <a:ext cx="10058400" cy="1171752"/>
          </a:xfrm>
        </p:spPr>
        <p:txBody>
          <a:bodyPr>
            <a:normAutofit/>
          </a:bodyPr>
          <a:lstStyle/>
          <a:p>
            <a:r>
              <a:rPr lang="en-US" dirty="0"/>
              <a:t>                 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highlight>
                  <a:srgbClr val="FDFDDD"/>
                </a:highlight>
                <a:latin typeface="Bahnschrift" panose="020B0502040204020203" pitchFamily="34" charset="0"/>
              </a:rPr>
              <a:t>CSE-2 (BATCH-2)</a:t>
            </a:r>
            <a:endParaRPr lang="en-IN" dirty="0">
              <a:solidFill>
                <a:schemeClr val="bg2">
                  <a:lumMod val="10000"/>
                </a:schemeClr>
              </a:solidFill>
              <a:highlight>
                <a:srgbClr val="FDFDDD"/>
              </a:highlight>
              <a:latin typeface="Bahnschrif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5A9F2-5E5D-84F4-052E-724549A41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477" y="846528"/>
            <a:ext cx="4411744" cy="1027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>
                <a:latin typeface="Bahnschrift" panose="020B0502040204020203" pitchFamily="34" charset="0"/>
              </a:rPr>
              <a:t>                      </a:t>
            </a:r>
            <a:r>
              <a:rPr lang="en-US" sz="4800" dirty="0">
                <a:highlight>
                  <a:srgbClr val="FDFDDD"/>
                </a:highlight>
                <a:latin typeface="Bahnschrift" panose="020B0502040204020203" pitchFamily="34" charset="0"/>
              </a:rPr>
              <a:t>TEAM-3</a:t>
            </a:r>
            <a:endParaRPr lang="en-IN" sz="4800" dirty="0">
              <a:highlight>
                <a:srgbClr val="FDFDDD"/>
              </a:highlight>
              <a:latin typeface="Bahnschrift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CC7756-20F5-B3CB-880F-FC1F3370B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543473"/>
              </p:ext>
            </p:extLst>
          </p:nvPr>
        </p:nvGraphicFramePr>
        <p:xfrm>
          <a:off x="1066801" y="2712588"/>
          <a:ext cx="9235440" cy="399298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907560">
                  <a:extLst>
                    <a:ext uri="{9D8B030D-6E8A-4147-A177-3AD203B41FA5}">
                      <a16:colId xmlns:a16="http://schemas.microsoft.com/office/drawing/2014/main" val="2691079939"/>
                    </a:ext>
                  </a:extLst>
                </a:gridCol>
                <a:gridCol w="2112607">
                  <a:extLst>
                    <a:ext uri="{9D8B030D-6E8A-4147-A177-3AD203B41FA5}">
                      <a16:colId xmlns:a16="http://schemas.microsoft.com/office/drawing/2014/main" val="931762427"/>
                    </a:ext>
                  </a:extLst>
                </a:gridCol>
                <a:gridCol w="6215273">
                  <a:extLst>
                    <a:ext uri="{9D8B030D-6E8A-4147-A177-3AD203B41FA5}">
                      <a16:colId xmlns:a16="http://schemas.microsoft.com/office/drawing/2014/main" val="3550486266"/>
                    </a:ext>
                  </a:extLst>
                </a:gridCol>
              </a:tblGrid>
              <a:tr h="443665">
                <a:tc>
                  <a:txBody>
                    <a:bodyPr/>
                    <a:lstStyle/>
                    <a:p>
                      <a:r>
                        <a:rPr lang="en-US" dirty="0"/>
                        <a:t>S.NO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 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196835"/>
                  </a:ext>
                </a:extLst>
              </a:tr>
              <a:tr h="443665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324103210112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VEERA LAKSHMI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430362"/>
                  </a:ext>
                </a:extLst>
              </a:tr>
              <a:tr h="443665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324103210113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K.ARAVINDA KRISHNA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052132"/>
                  </a:ext>
                </a:extLst>
              </a:tr>
              <a:tr h="443665">
                <a:tc>
                  <a:txBody>
                    <a:bodyPr/>
                    <a:lstStyle/>
                    <a:p>
                      <a:r>
                        <a:rPr lang="en-US" dirty="0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324103210114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L.JAHNAVI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77626"/>
                  </a:ext>
                </a:extLst>
              </a:tr>
              <a:tr h="443665">
                <a:tc>
                  <a:txBody>
                    <a:bodyPr/>
                    <a:lstStyle/>
                    <a:p>
                      <a:r>
                        <a:rPr lang="en-US" dirty="0"/>
                        <a:t>4.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324103210115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M.RAGA BHARGAVI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752486"/>
                  </a:ext>
                </a:extLst>
              </a:tr>
              <a:tr h="443665">
                <a:tc>
                  <a:txBody>
                    <a:bodyPr/>
                    <a:lstStyle/>
                    <a:p>
                      <a:r>
                        <a:rPr lang="en-US" dirty="0"/>
                        <a:t>5.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324103210116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MADHUMITA PALLA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37570"/>
                  </a:ext>
                </a:extLst>
              </a:tr>
              <a:tr h="443665">
                <a:tc>
                  <a:txBody>
                    <a:bodyPr/>
                    <a:lstStyle/>
                    <a:p>
                      <a:r>
                        <a:rPr lang="en-US" dirty="0"/>
                        <a:t>6.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324103210117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M.JYOTHSNA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565660"/>
                  </a:ext>
                </a:extLst>
              </a:tr>
              <a:tr h="443665">
                <a:tc>
                  <a:txBody>
                    <a:bodyPr/>
                    <a:lstStyle/>
                    <a:p>
                      <a:r>
                        <a:rPr lang="en-US" dirty="0"/>
                        <a:t>7.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324103210118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M.SONIYA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800195"/>
                  </a:ext>
                </a:extLst>
              </a:tr>
              <a:tr h="443665">
                <a:tc>
                  <a:txBody>
                    <a:bodyPr/>
                    <a:lstStyle/>
                    <a:p>
                      <a:r>
                        <a:rPr lang="en-US" dirty="0"/>
                        <a:t>8.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324103210119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M.SRI VARSHINI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734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271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allpapers Buddha - Wallpaper Cave">
            <a:extLst>
              <a:ext uri="{FF2B5EF4-FFF2-40B4-BE49-F238E27FC236}">
                <a16:creationId xmlns:a16="http://schemas.microsoft.com/office/drawing/2014/main" id="{033DD7CF-6E48-B640-2459-5C664753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1" y="103695"/>
            <a:ext cx="11973037" cy="664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C6D56A-DB1D-506A-9CEE-65AD6BB8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63" y="617859"/>
            <a:ext cx="10058400" cy="1450757"/>
          </a:xfrm>
        </p:spPr>
        <p:txBody>
          <a:bodyPr/>
          <a:lstStyle/>
          <a:p>
            <a:r>
              <a:rPr lang="en-US" sz="6600" dirty="0">
                <a:solidFill>
                  <a:schemeClr val="bg1"/>
                </a:solidFill>
                <a:latin typeface="Baskerville Old Face" panose="02020602080505020303" pitchFamily="18" charset="0"/>
              </a:rPr>
              <a:t>MINDFULNESS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8B548-9284-C303-D167-F25566DE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5EE7D-BB4B-0BE7-83D4-4AF437F9B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5680" y="549910"/>
            <a:ext cx="3881120" cy="58216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062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CA87-FF5F-F7A2-AF20-4F47A18D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701039"/>
            <a:ext cx="10901680" cy="103632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FE1A8-3332-60D2-FA7E-6FD7BA89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4" y="74207"/>
            <a:ext cx="11934335" cy="66907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5FD91-F65B-EB06-39E1-5ADC438AB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988906"/>
            <a:ext cx="4511040" cy="1144694"/>
          </a:xfrm>
        </p:spPr>
        <p:txBody>
          <a:bodyPr>
            <a:normAutofit/>
          </a:bodyPr>
          <a:lstStyle/>
          <a:p>
            <a:r>
              <a:rPr lang="en-IN" sz="6600" dirty="0">
                <a:solidFill>
                  <a:srgbClr val="FFFFFF"/>
                </a:solidFill>
                <a:latin typeface="Baskerville Old Face" panose="02020602080505020303" pitchFamily="18" charset="0"/>
              </a:rPr>
              <a:t>BENEFITS</a:t>
            </a:r>
            <a:r>
              <a:rPr lang="en-IN" sz="4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24FC5-EF24-1806-FA03-3AB7B7878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8906"/>
            <a:ext cx="5648960" cy="50258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75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allpapers Buddha - Wallpaper Cave">
            <a:extLst>
              <a:ext uri="{FF2B5EF4-FFF2-40B4-BE49-F238E27FC236}">
                <a16:creationId xmlns:a16="http://schemas.microsoft.com/office/drawing/2014/main" id="{85196970-FEF1-5F06-2145-4D4F202AB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8382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A6F7B-8362-94EE-840A-033296C9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245096"/>
            <a:ext cx="10058400" cy="1013887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BUDDIHST ETHICS AND MORALITY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1A2AF-4545-B737-909D-B4BE41BB6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500294"/>
            <a:ext cx="10058400" cy="4023360"/>
          </a:xfrm>
        </p:spPr>
        <p:txBody>
          <a:bodyPr/>
          <a:lstStyle/>
          <a:p>
            <a:r>
              <a:rPr lang="en-IN" sz="4800" dirty="0">
                <a:solidFill>
                  <a:schemeClr val="tx2">
                    <a:lumMod val="20000"/>
                    <a:lumOff val="8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BUDDIHIST ETHCIS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9E4A2-C421-0931-5A2D-D9EC06D37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63434" y="1500294"/>
            <a:ext cx="3829685" cy="48598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434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5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accel="10000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allpapers Buddha - Wallpaper Cave">
            <a:extLst>
              <a:ext uri="{FF2B5EF4-FFF2-40B4-BE49-F238E27FC236}">
                <a16:creationId xmlns:a16="http://schemas.microsoft.com/office/drawing/2014/main" id="{6EB34E76-EBFA-A6F9-B2B8-91ABA90A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8382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C284D7-276F-F907-DE4A-9FFC9877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AF1E9"/>
                </a:solidFill>
                <a:latin typeface="Bookman Old Style" panose="02050604050505020204" pitchFamily="18" charset="0"/>
                <a:ea typeface="Cascadia Code" panose="020B0609020000020004" pitchFamily="49" charset="0"/>
                <a:cs typeface="Cascadia Code" panose="020B0609020000020004" pitchFamily="49" charset="0"/>
              </a:rPr>
              <a:t>THE FIVE PRECEPTS</a:t>
            </a:r>
            <a:endParaRPr lang="en-IN" sz="5400" dirty="0">
              <a:solidFill>
                <a:srgbClr val="EAF1E9"/>
              </a:solidFill>
              <a:latin typeface="Bookman Old Style" panose="02050604050505020204" pitchFamily="18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EE9C9-8586-5E44-D454-7A79D638C3C8}"/>
              </a:ext>
            </a:extLst>
          </p:cNvPr>
          <p:cNvSpPr txBox="1"/>
          <p:nvPr/>
        </p:nvSpPr>
        <p:spPr>
          <a:xfrm>
            <a:off x="690880" y="2560320"/>
            <a:ext cx="1083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1. Abstain from harming living beings(non-violence)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F4A0F-ED88-5C44-DB99-94467D2102B4}"/>
              </a:ext>
            </a:extLst>
          </p:cNvPr>
          <p:cNvSpPr txBox="1"/>
          <p:nvPr/>
        </p:nvSpPr>
        <p:spPr>
          <a:xfrm>
            <a:off x="690880" y="3304869"/>
            <a:ext cx="10229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EAF1E9"/>
                </a:solidFill>
                <a:latin typeface="Arial Black" panose="020B0A04020102020204" pitchFamily="34" charset="0"/>
              </a:rPr>
              <a:t>2. Abstain from taking what is not given (honesty)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CE7CA-FE31-603E-BAC2-C3F98ED53B02}"/>
              </a:ext>
            </a:extLst>
          </p:cNvPr>
          <p:cNvSpPr txBox="1"/>
          <p:nvPr/>
        </p:nvSpPr>
        <p:spPr>
          <a:xfrm>
            <a:off x="711200" y="3988887"/>
            <a:ext cx="1083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EAF1E9"/>
                </a:solidFill>
                <a:latin typeface="Arial Black" panose="020B0A04020102020204" pitchFamily="34" charset="0"/>
              </a:rPr>
              <a:t>3.Abstain from sensual misconduct(chastity)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9CD70-F7AB-45E3-A5B8-D9D623B3E94F}"/>
              </a:ext>
            </a:extLst>
          </p:cNvPr>
          <p:cNvSpPr txBox="1"/>
          <p:nvPr/>
        </p:nvSpPr>
        <p:spPr>
          <a:xfrm>
            <a:off x="690880" y="4735906"/>
            <a:ext cx="9177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4.Abstrain from false speech(truthfulness)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5C5362-538B-5614-E621-2DA428B2E15A}"/>
              </a:ext>
            </a:extLst>
          </p:cNvPr>
          <p:cNvSpPr txBox="1"/>
          <p:nvPr/>
        </p:nvSpPr>
        <p:spPr>
          <a:xfrm>
            <a:off x="690880" y="5419924"/>
            <a:ext cx="665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5.Abstrain from intoxicants </a:t>
            </a:r>
          </a:p>
        </p:txBody>
      </p:sp>
    </p:spTree>
    <p:extLst>
      <p:ext uri="{BB962C8B-B14F-4D97-AF65-F5344CB8AC3E}">
        <p14:creationId xmlns:p14="http://schemas.microsoft.com/office/powerpoint/2010/main" val="31004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allpapers Buddha - Wallpaper Cave">
            <a:extLst>
              <a:ext uri="{FF2B5EF4-FFF2-40B4-BE49-F238E27FC236}">
                <a16:creationId xmlns:a16="http://schemas.microsoft.com/office/drawing/2014/main" id="{F71E3C1B-0733-5C84-E9CB-19D82CFD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1439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AC829C-DF40-C489-834E-2ED0E22F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89797"/>
          </a:xfrm>
        </p:spPr>
        <p:txBody>
          <a:bodyPr/>
          <a:lstStyle/>
          <a:p>
            <a:r>
              <a:rPr lang="en-IN" dirty="0">
                <a:solidFill>
                  <a:srgbClr val="F5EE93"/>
                </a:solidFill>
                <a:latin typeface="Bahnschrift SemiBold" panose="020B0502040204020203" pitchFamily="34" charset="0"/>
              </a:rPr>
              <a:t>Key Principles of Buddhist Ethics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3472-C13F-E051-EDEB-7A73D549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33" y="1498600"/>
            <a:ext cx="10529147" cy="4370494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Arial Black" panose="020B0A04020102020204" pitchFamily="34" charset="0"/>
              </a:rPr>
              <a:t>1.Non harming(ahimsa)</a:t>
            </a:r>
          </a:p>
          <a:p>
            <a:r>
              <a:rPr lang="en-IN" sz="3600" dirty="0">
                <a:solidFill>
                  <a:schemeClr val="bg1"/>
                </a:solidFill>
                <a:latin typeface="Arial Black" panose="020B0A04020102020204" pitchFamily="34" charset="0"/>
              </a:rPr>
              <a:t>2.Mindfulness</a:t>
            </a:r>
          </a:p>
          <a:p>
            <a:r>
              <a:rPr lang="en-IN" sz="3600" dirty="0">
                <a:solidFill>
                  <a:schemeClr val="bg1"/>
                </a:solidFill>
                <a:latin typeface="Arial Black" panose="020B0A04020102020204" pitchFamily="34" charset="0"/>
              </a:rPr>
              <a:t>3.Karma</a:t>
            </a:r>
          </a:p>
          <a:p>
            <a:r>
              <a:rPr lang="en-IN" sz="3600" dirty="0">
                <a:solidFill>
                  <a:schemeClr val="bg1"/>
                </a:solidFill>
                <a:latin typeface="Arial Black" panose="020B0A04020102020204" pitchFamily="34" charset="0"/>
              </a:rPr>
              <a:t>4.Wisdom</a:t>
            </a:r>
          </a:p>
        </p:txBody>
      </p:sp>
      <p:pic>
        <p:nvPicPr>
          <p:cNvPr id="2050" name="Picture 2" descr="Buddhism wallpapers, Religious, HQ Buddhism pictures | 4K Wallpapers 2019">
            <a:extLst>
              <a:ext uri="{FF2B5EF4-FFF2-40B4-BE49-F238E27FC236}">
                <a16:creationId xmlns:a16="http://schemas.microsoft.com/office/drawing/2014/main" id="{7EC46131-3E95-C627-D09F-F139C7E97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623" y="1871564"/>
            <a:ext cx="4034790" cy="395818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81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allpapers Buddha - Wallpaper Cave">
            <a:extLst>
              <a:ext uri="{FF2B5EF4-FFF2-40B4-BE49-F238E27FC236}">
                <a16:creationId xmlns:a16="http://schemas.microsoft.com/office/drawing/2014/main" id="{1814D1C4-8420-FBB0-79AC-87FCE941A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144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7E86E-9CBE-292E-3498-8036DA3B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Benefits of Buddhist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1E41-3834-D3DD-6351-3AEF44E42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600" dirty="0">
                <a:solidFill>
                  <a:srgbClr val="FFFFCC"/>
                </a:solidFill>
                <a:latin typeface="Bahnschrift SemiBold" panose="020B0502040204020203" pitchFamily="34" charset="0"/>
              </a:rPr>
              <a:t>1. Improves mental health</a:t>
            </a:r>
          </a:p>
          <a:p>
            <a:r>
              <a:rPr lang="en-IN" sz="3600" dirty="0">
                <a:solidFill>
                  <a:srgbClr val="FFFFCC"/>
                </a:solidFill>
                <a:latin typeface="Bahnschrift SemiBold" panose="020B0502040204020203" pitchFamily="34" charset="0"/>
              </a:rPr>
              <a:t>2. Better relationship</a:t>
            </a:r>
          </a:p>
          <a:p>
            <a:r>
              <a:rPr lang="en-IN" sz="3600" dirty="0">
                <a:solidFill>
                  <a:srgbClr val="FFFFCC"/>
                </a:solidFill>
                <a:latin typeface="Bahnschrift SemiBold" panose="020B0502040204020203" pitchFamily="34" charset="0"/>
              </a:rPr>
              <a:t>3.Provides moral frame work</a:t>
            </a:r>
          </a:p>
          <a:p>
            <a:r>
              <a:rPr lang="en-IN" sz="3600" dirty="0">
                <a:solidFill>
                  <a:srgbClr val="FFFFCC"/>
                </a:solidFill>
                <a:latin typeface="Bahnschrift SemiBold" panose="020B0502040204020203" pitchFamily="34" charset="0"/>
              </a:rPr>
              <a:t>4. Increases sense of responsibility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511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C039C-E4D1-25A6-BB30-94C990A1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1" y="90722"/>
            <a:ext cx="12016257" cy="6676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143A0-39D6-0C27-8FDF-1F856167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53" y="2237952"/>
            <a:ext cx="5821994" cy="1450757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Buddhism in morality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0FF75-243F-D6F9-0673-F12147967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5" y="2027306"/>
            <a:ext cx="5095875" cy="3657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566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allpapers Buddha - Wallpaper Cave">
            <a:extLst>
              <a:ext uri="{FF2B5EF4-FFF2-40B4-BE49-F238E27FC236}">
                <a16:creationId xmlns:a16="http://schemas.microsoft.com/office/drawing/2014/main" id="{C3FA65A0-789C-46BE-2522-756BDEE76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8382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C7CD5-D9ED-4F41-A405-71305625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b="1" dirty="0">
                <a:solidFill>
                  <a:srgbClr val="EAF1E9"/>
                </a:solidFill>
                <a:latin typeface="Book Antiqua" panose="02040602050305030304" pitchFamily="18" charset="0"/>
              </a:rPr>
              <a:t>BUDDHISM IN MODERN TIMES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B5E55-9687-C685-9A1E-9FBCBDB07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2" y="1940144"/>
            <a:ext cx="9995747" cy="718390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  <a:p>
            <a:endParaRPr lang="en-IN" dirty="0"/>
          </a:p>
          <a:p>
            <a:endParaRPr lang="en-IN" sz="4400" dirty="0">
              <a:solidFill>
                <a:srgbClr val="FDFDDD"/>
              </a:solidFill>
              <a:latin typeface="Book Antiqua" panose="02040602050305030304" pitchFamily="18" charset="0"/>
            </a:endParaRPr>
          </a:p>
          <a:p>
            <a:r>
              <a:rPr lang="en-IN" sz="12800" dirty="0">
                <a:solidFill>
                  <a:srgbClr val="FDFDDD"/>
                </a:solidFill>
                <a:latin typeface="Book Antiqua" panose="02040602050305030304" pitchFamily="18" charset="0"/>
              </a:rPr>
              <a:t>MODERN BUDDHIST MOVEMENTS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1CBD7-F44C-4B6B-0E1C-4A6B9A80F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770" y="3268133"/>
            <a:ext cx="4483642" cy="30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4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allpapers Buddha - Wallpaper Cave">
            <a:extLst>
              <a:ext uri="{FF2B5EF4-FFF2-40B4-BE49-F238E27FC236}">
                <a16:creationId xmlns:a16="http://schemas.microsoft.com/office/drawing/2014/main" id="{A84A4CFB-BADA-4B72-6BB8-32655658A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144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6FD9D-86B1-8AF0-1A77-E2E5F53E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67" y="330201"/>
            <a:ext cx="10833947" cy="4023360"/>
          </a:xfrm>
        </p:spPr>
        <p:txBody>
          <a:bodyPr>
            <a:normAutofit lnSpcReduction="10000"/>
          </a:bodyPr>
          <a:lstStyle/>
          <a:p>
            <a:endParaRPr lang="en-IN" sz="5400" dirty="0">
              <a:solidFill>
                <a:srgbClr val="FFFFCC"/>
              </a:solidFill>
              <a:latin typeface="Book Antiqua" panose="02040602050305030304" pitchFamily="18" charset="0"/>
            </a:endParaRPr>
          </a:p>
          <a:p>
            <a:endParaRPr lang="en-IN" sz="5400" dirty="0">
              <a:solidFill>
                <a:srgbClr val="FFFFCC"/>
              </a:solidFill>
              <a:latin typeface="Book Antiqua" panose="02040602050305030304" pitchFamily="18" charset="0"/>
            </a:endParaRPr>
          </a:p>
          <a:p>
            <a:endParaRPr lang="en-IN" sz="5400" dirty="0">
              <a:solidFill>
                <a:srgbClr val="FFFFCC"/>
              </a:solidFill>
              <a:latin typeface="Book Antiqua" panose="02040602050305030304" pitchFamily="18" charset="0"/>
            </a:endParaRPr>
          </a:p>
          <a:p>
            <a:r>
              <a:rPr lang="en-IN" sz="5400" dirty="0">
                <a:solidFill>
                  <a:srgbClr val="FFFFCC"/>
                </a:solidFill>
                <a:latin typeface="Book Antiqua" panose="02040602050305030304" pitchFamily="18" charset="0"/>
              </a:rPr>
              <a:t>    CHALLENGES AND          OPPORTUNITY IN BUDDHISM</a:t>
            </a:r>
          </a:p>
        </p:txBody>
      </p:sp>
    </p:spTree>
    <p:extLst>
      <p:ext uri="{BB962C8B-B14F-4D97-AF65-F5344CB8AC3E}">
        <p14:creationId xmlns:p14="http://schemas.microsoft.com/office/powerpoint/2010/main" val="188943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allpapers Buddha - Wallpaper Cave">
            <a:extLst>
              <a:ext uri="{FF2B5EF4-FFF2-40B4-BE49-F238E27FC236}">
                <a16:creationId xmlns:a16="http://schemas.microsoft.com/office/drawing/2014/main" id="{332D69AB-E9CE-E583-4E2A-135BB4077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144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80701-D1AF-41B6-1405-3395389A4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5400" dirty="0">
              <a:solidFill>
                <a:srgbClr val="FFFFFF"/>
              </a:solidFill>
              <a:latin typeface="Book Antiqua" panose="02040602050305030304" pitchFamily="18" charset="0"/>
            </a:endParaRPr>
          </a:p>
          <a:p>
            <a:r>
              <a:rPr lang="en-IN" sz="5400" dirty="0">
                <a:solidFill>
                  <a:srgbClr val="FFFFFF"/>
                </a:solidFill>
                <a:latin typeface="Book Antiqua" panose="02040602050305030304" pitchFamily="18" charset="0"/>
              </a:rPr>
              <a:t>TECHNOLOGY AND     BUDDIHSM</a:t>
            </a:r>
          </a:p>
        </p:txBody>
      </p:sp>
    </p:spTree>
    <p:extLst>
      <p:ext uri="{BB962C8B-B14F-4D97-AF65-F5344CB8AC3E}">
        <p14:creationId xmlns:p14="http://schemas.microsoft.com/office/powerpoint/2010/main" val="311657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AB0ED7-3320-068D-BF4E-2D66EF38C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35500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2975A8-EA11-7ABC-8AF5-03B52369114F}"/>
              </a:ext>
            </a:extLst>
          </p:cNvPr>
          <p:cNvSpPr txBox="1"/>
          <p:nvPr/>
        </p:nvSpPr>
        <p:spPr>
          <a:xfrm>
            <a:off x="2692556" y="797874"/>
            <a:ext cx="6645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002060"/>
                </a:solidFill>
                <a:latin typeface="Bookman Old Style" panose="02050604050505020204" pitchFamily="18" charset="0"/>
              </a:rPr>
              <a:t>BUDDHISM</a:t>
            </a:r>
          </a:p>
        </p:txBody>
      </p:sp>
    </p:spTree>
    <p:extLst>
      <p:ext uri="{BB962C8B-B14F-4D97-AF65-F5344CB8AC3E}">
        <p14:creationId xmlns:p14="http://schemas.microsoft.com/office/powerpoint/2010/main" val="94473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7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F077CA-196A-90DE-0703-3D3AB9B4B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942" y="558800"/>
            <a:ext cx="8514121" cy="5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26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5000">
              <a:schemeClr val="bg2">
                <a:lumMod val="75000"/>
              </a:schemeClr>
            </a:gs>
            <a:gs pos="8000">
              <a:schemeClr val="bg2">
                <a:lumMod val="50000"/>
              </a:schemeClr>
            </a:gs>
            <a:gs pos="86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7412-8681-2919-8495-229E0AEF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3446411"/>
          </a:xfrm>
        </p:spPr>
        <p:txBody>
          <a:bodyPr>
            <a:normAutofit/>
          </a:bodyPr>
          <a:lstStyle/>
          <a:p>
            <a:r>
              <a:rPr lang="en-IN" sz="7200" dirty="0"/>
              <a:t>        </a:t>
            </a:r>
            <a:r>
              <a:rPr lang="en-IN" sz="7200" dirty="0">
                <a:latin typeface="Century" panose="02040604050505020304" pitchFamily="18" charset="0"/>
              </a:rPr>
              <a:t>ANY QUERIES?</a:t>
            </a:r>
          </a:p>
        </p:txBody>
      </p:sp>
    </p:spTree>
    <p:extLst>
      <p:ext uri="{BB962C8B-B14F-4D97-AF65-F5344CB8AC3E}">
        <p14:creationId xmlns:p14="http://schemas.microsoft.com/office/powerpoint/2010/main" val="3881019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1296-33C5-09D6-B44C-6B84512C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DEF4A-4BF6-ADB0-CD7E-B94D00D1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259F9-D4A5-CDC7-E6B9-E18FA762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210"/>
            <a:ext cx="12192000" cy="68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ackground for makha bucha day ,Vesak Day, Atthami Puja, Asanha Bucha ...">
            <a:extLst>
              <a:ext uri="{FF2B5EF4-FFF2-40B4-BE49-F238E27FC236}">
                <a16:creationId xmlns:a16="http://schemas.microsoft.com/office/drawing/2014/main" id="{47D4F172-A26A-885A-CD54-3CC615031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66" y="108749"/>
            <a:ext cx="11980333" cy="66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9490A-971C-C3A4-4D7D-54E55B31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ndara" panose="020E0502030303020204" pitchFamily="34" charset="0"/>
              </a:rPr>
              <a:t>Introduction to the Life of Buddha</a:t>
            </a:r>
            <a:endParaRPr lang="en-IN" sz="5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AB6F4-1B05-7A91-0FD6-BE1F52FCB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72" y="155224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IN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IN" sz="3200" b="1" dirty="0">
                <a:solidFill>
                  <a:schemeClr val="bg1">
                    <a:lumMod val="95000"/>
                  </a:schemeClr>
                </a:solidFill>
                <a:latin typeface="Bookman Old Style" panose="02050604050505020204" pitchFamily="18" charset="0"/>
              </a:rPr>
              <a:t>Early Life (563 BCE – 547 BCE)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26" name="Picture 2" descr="Prince Siddhartha Gautama In Palace">
            <a:extLst>
              <a:ext uri="{FF2B5EF4-FFF2-40B4-BE49-F238E27FC236}">
                <a16:creationId xmlns:a16="http://schemas.microsoft.com/office/drawing/2014/main" id="{E70B9030-E851-384C-E733-E7FB82BCE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1997417"/>
            <a:ext cx="4470400" cy="43513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406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68BA-B28A-C0E2-4CAF-4AF10022F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" y="542925"/>
            <a:ext cx="10058400" cy="84201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ndara" panose="020E0502030303020204" pitchFamily="34" charset="0"/>
              </a:rPr>
              <a:t>The Four Sights</a:t>
            </a:r>
            <a:endParaRPr lang="en-IN" sz="5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2050" name="Picture 2" descr="background for makha bucha day ,Vesak Day, Atthami Puja, Asanha Bucha ...">
            <a:extLst>
              <a:ext uri="{FF2B5EF4-FFF2-40B4-BE49-F238E27FC236}">
                <a16:creationId xmlns:a16="http://schemas.microsoft.com/office/drawing/2014/main" id="{12F9A086-6311-2635-16F4-8726059178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114300"/>
            <a:ext cx="11896724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8F8EF9-C55D-3F36-F28D-8AB26D1636C9}"/>
              </a:ext>
            </a:extLst>
          </p:cNvPr>
          <p:cNvSpPr txBox="1"/>
          <p:nvPr/>
        </p:nvSpPr>
        <p:spPr>
          <a:xfrm>
            <a:off x="398326" y="1747338"/>
            <a:ext cx="109662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FFFF"/>
                </a:solidFill>
                <a:latin typeface="Arial Black" panose="020B0A04020102020204" pitchFamily="34" charset="0"/>
              </a:rPr>
              <a:t>An old man: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FFFF"/>
                </a:solidFill>
                <a:latin typeface="Arial Black" panose="020B0A04020102020204" pitchFamily="34" charset="0"/>
              </a:rPr>
              <a:t>A sick man: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FFFF"/>
                </a:solidFill>
                <a:latin typeface="Arial Black" panose="020B0A04020102020204" pitchFamily="34" charset="0"/>
              </a:rPr>
              <a:t>A corpse: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FFFF"/>
                </a:solidFill>
                <a:latin typeface="Arial Black" panose="020B0A04020102020204" pitchFamily="34" charset="0"/>
              </a:rPr>
              <a:t>A wandering Ascetic:</a:t>
            </a:r>
            <a:endParaRPr lang="en-IN" sz="24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pic>
        <p:nvPicPr>
          <p:cNvPr id="2052" name="Picture 4" descr="Four Sights">
            <a:extLst>
              <a:ext uri="{FF2B5EF4-FFF2-40B4-BE49-F238E27FC236}">
                <a16:creationId xmlns:a16="http://schemas.microsoft.com/office/drawing/2014/main" id="{E59121BA-96A5-780A-2E00-CBFF1AA1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496" y="1517124"/>
            <a:ext cx="7217700" cy="37856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5EFDB7-9C40-95EA-0EC2-6D7FF6C1A690}"/>
              </a:ext>
            </a:extLst>
          </p:cNvPr>
          <p:cNvSpPr txBox="1"/>
          <p:nvPr/>
        </p:nvSpPr>
        <p:spPr>
          <a:xfrm>
            <a:off x="506730" y="378284"/>
            <a:ext cx="754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THE FOUR SIGHTS </a:t>
            </a:r>
            <a:endParaRPr lang="en-IN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1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ackground for makha bucha day ,Vesak Day, Atthami Puja, Asanha Bucha ...">
            <a:extLst>
              <a:ext uri="{FF2B5EF4-FFF2-40B4-BE49-F238E27FC236}">
                <a16:creationId xmlns:a16="http://schemas.microsoft.com/office/drawing/2014/main" id="{5FB95D66-313C-6E11-F1FD-FC14F379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" y="63028"/>
            <a:ext cx="11980333" cy="66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5402F-4467-943E-D2A2-C19837393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823" y="429778"/>
            <a:ext cx="10232969" cy="895546"/>
          </a:xfrm>
        </p:spPr>
        <p:txBody>
          <a:bodyPr>
            <a:normAutofit fontScale="90000"/>
          </a:bodyPr>
          <a:lstStyle/>
          <a:p>
            <a:r>
              <a:rPr lang="en-IN" sz="5400" dirty="0">
                <a:solidFill>
                  <a:schemeClr val="bg1"/>
                </a:solidFill>
                <a:latin typeface="Candara" panose="020E0502030303020204" pitchFamily="34" charset="0"/>
              </a:rPr>
              <a:t>The Renunciation (547 BCE – 535 BCE)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A3A03-C571-9A43-28E0-44B3E7D4DA7B}"/>
              </a:ext>
            </a:extLst>
          </p:cNvPr>
          <p:cNvSpPr txBox="1"/>
          <p:nvPr/>
        </p:nvSpPr>
        <p:spPr>
          <a:xfrm>
            <a:off x="473825" y="2141110"/>
            <a:ext cx="940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Candara" panose="020E0502030303020204" pitchFamily="34" charset="0"/>
              </a:rPr>
              <a:t>The Enlightenment (535 BCE)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99751-BB87-30F3-6ED7-B379DF2563E8}"/>
              </a:ext>
            </a:extLst>
          </p:cNvPr>
          <p:cNvSpPr txBox="1"/>
          <p:nvPr/>
        </p:nvSpPr>
        <p:spPr>
          <a:xfrm>
            <a:off x="473823" y="4006821"/>
            <a:ext cx="113302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Candara" panose="020E0502030303020204" pitchFamily="34" charset="0"/>
              </a:rPr>
              <a:t>The Teaching Period (535 BCE – 483 BCE)</a:t>
            </a:r>
          </a:p>
        </p:txBody>
      </p:sp>
    </p:spTree>
    <p:extLst>
      <p:ext uri="{BB962C8B-B14F-4D97-AF65-F5344CB8AC3E}">
        <p14:creationId xmlns:p14="http://schemas.microsoft.com/office/powerpoint/2010/main" val="314078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llpapers Buddha - Wallpaper Cave">
            <a:extLst>
              <a:ext uri="{FF2B5EF4-FFF2-40B4-BE49-F238E27FC236}">
                <a16:creationId xmlns:a16="http://schemas.microsoft.com/office/drawing/2014/main" id="{5DC33330-3DC6-2D74-9708-D73976EA9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144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EF46A-7CFC-7437-85CB-F722D9C8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68" y="82340"/>
            <a:ext cx="10058400" cy="3707235"/>
          </a:xfrm>
        </p:spPr>
        <p:txBody>
          <a:bodyPr>
            <a:normAutofit fontScale="90000"/>
          </a:bodyPr>
          <a:lstStyle/>
          <a:p>
            <a:br>
              <a:rPr lang="en-IN" b="1" dirty="0">
                <a:solidFill>
                  <a:schemeClr val="bg1">
                    <a:lumMod val="95000"/>
                  </a:schemeClr>
                </a:solidFill>
                <a:latin typeface="Aptos Narrow" panose="020B0004020202020204" pitchFamily="34" charset="0"/>
              </a:rPr>
            </a:br>
            <a:br>
              <a:rPr lang="en-IN" b="1" dirty="0">
                <a:solidFill>
                  <a:schemeClr val="bg1">
                    <a:lumMod val="95000"/>
                  </a:schemeClr>
                </a:solidFill>
                <a:latin typeface="Aptos Narrow" panose="020B0004020202020204" pitchFamily="34" charset="0"/>
              </a:rPr>
            </a:br>
            <a:br>
              <a:rPr lang="en-IN" b="1" dirty="0">
                <a:solidFill>
                  <a:schemeClr val="bg1">
                    <a:lumMod val="95000"/>
                  </a:schemeClr>
                </a:solidFill>
                <a:latin typeface="Aptos Narrow" panose="020B0004020202020204" pitchFamily="34" charset="0"/>
              </a:rPr>
            </a:br>
            <a:br>
              <a:rPr lang="en-IN" b="1" dirty="0">
                <a:solidFill>
                  <a:schemeClr val="bg1">
                    <a:lumMod val="95000"/>
                  </a:schemeClr>
                </a:solidFill>
                <a:latin typeface="Aptos Narrow" panose="020B0004020202020204" pitchFamily="34" charset="0"/>
              </a:rPr>
            </a:br>
            <a:br>
              <a:rPr lang="en-IN" b="1" dirty="0">
                <a:solidFill>
                  <a:schemeClr val="bg1">
                    <a:lumMod val="95000"/>
                  </a:schemeClr>
                </a:solidFill>
                <a:latin typeface="Aptos Narrow" panose="020B0004020202020204" pitchFamily="34" charset="0"/>
              </a:rPr>
            </a:b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Aptos Narrow" panose="020B0004020202020204" pitchFamily="34" charset="0"/>
              </a:rPr>
              <a:t>                     </a:t>
            </a:r>
            <a:r>
              <a:rPr lang="en-IN" sz="6700" b="1" dirty="0">
                <a:solidFill>
                  <a:srgbClr val="FFFF00"/>
                </a:solidFill>
                <a:latin typeface="Aptos Narrow" panose="020B0004020202020204" pitchFamily="34" charset="0"/>
              </a:rPr>
              <a:t>THE FOUR NOBLE TRUTHS</a:t>
            </a:r>
          </a:p>
        </p:txBody>
      </p:sp>
    </p:spTree>
    <p:extLst>
      <p:ext uri="{BB962C8B-B14F-4D97-AF65-F5344CB8AC3E}">
        <p14:creationId xmlns:p14="http://schemas.microsoft.com/office/powerpoint/2010/main" val="31644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llpapers Buddha - Wallpaper Cave">
            <a:extLst>
              <a:ext uri="{FF2B5EF4-FFF2-40B4-BE49-F238E27FC236}">
                <a16:creationId xmlns:a16="http://schemas.microsoft.com/office/drawing/2014/main" id="{11CEA257-CA1A-DEAD-316C-CEA1528D0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16379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4D85B-DE84-6718-DEC3-C35CC4530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812800"/>
            <a:ext cx="9423399" cy="1879600"/>
          </a:xfrm>
        </p:spPr>
        <p:txBody>
          <a:bodyPr>
            <a:normAutofit fontScale="90000"/>
          </a:bodyPr>
          <a:lstStyle/>
          <a:p>
            <a:r>
              <a:rPr lang="en-IN" sz="5300" b="1" dirty="0">
                <a:solidFill>
                  <a:srgbClr val="FFFFFF"/>
                </a:solidFill>
                <a:latin typeface="+mn-lt"/>
              </a:rPr>
              <a:t>The First Noble Truth: The Truth of Suffering(Dukkha)</a:t>
            </a:r>
            <a:br>
              <a:rPr lang="en-IN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IN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endParaRPr lang="en-IN" b="1" dirty="0">
              <a:solidFill>
                <a:schemeClr val="accent5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90001-3196-96CD-8B97-4620EA7ABCB4}"/>
              </a:ext>
            </a:extLst>
          </p:cNvPr>
          <p:cNvSpPr txBox="1"/>
          <p:nvPr/>
        </p:nvSpPr>
        <p:spPr>
          <a:xfrm>
            <a:off x="448734" y="3429000"/>
            <a:ext cx="10126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FFFFFF"/>
                </a:solidFill>
                <a:latin typeface="+mn-lt"/>
              </a:rPr>
              <a:t>The Second Noble Truth :The Origin of Suffering(Sam Udaya)</a:t>
            </a:r>
            <a:endParaRPr lang="en-IN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2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Wallpapers Buddha - Wallpaper Cave">
            <a:extLst>
              <a:ext uri="{FF2B5EF4-FFF2-40B4-BE49-F238E27FC236}">
                <a16:creationId xmlns:a16="http://schemas.microsoft.com/office/drawing/2014/main" id="{19B7DEC3-A7F6-5DBF-D0D1-5E79A5F7F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91440"/>
            <a:ext cx="12011025" cy="66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820B0-C8EB-A061-DD7A-1DD0DBD39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54" y="846668"/>
            <a:ext cx="9842713" cy="3344332"/>
          </a:xfrm>
        </p:spPr>
        <p:txBody>
          <a:bodyPr>
            <a:normAutofit fontScale="90000"/>
          </a:bodyPr>
          <a:lstStyle/>
          <a:p>
            <a:br>
              <a:rPr lang="en-IN" sz="53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IN" sz="53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IN" sz="53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IN" sz="53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IN" sz="53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IN" sz="53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IN" sz="53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IN" sz="53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IN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IN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br>
              <a:rPr lang="en-IN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endParaRPr lang="en-IN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029B7-A091-5FB4-B32A-AC65C6F4471C}"/>
              </a:ext>
            </a:extLst>
          </p:cNvPr>
          <p:cNvSpPr txBox="1"/>
          <p:nvPr/>
        </p:nvSpPr>
        <p:spPr>
          <a:xfrm>
            <a:off x="443864" y="3987800"/>
            <a:ext cx="96064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EAF1E9"/>
                </a:solidFill>
                <a:latin typeface="+mn-lt"/>
              </a:rPr>
              <a:t>The Fourth Noble Truth: The Path to the Cessation of Suffering(</a:t>
            </a:r>
            <a:r>
              <a:rPr lang="en-IN" sz="4800" b="1" dirty="0" err="1">
                <a:solidFill>
                  <a:srgbClr val="EAF1E9"/>
                </a:solidFill>
                <a:latin typeface="+mn-lt"/>
              </a:rPr>
              <a:t>Magga</a:t>
            </a:r>
            <a:r>
              <a:rPr lang="en-IN" sz="4800" b="1" dirty="0">
                <a:solidFill>
                  <a:srgbClr val="EAF1E9"/>
                </a:solidFill>
              </a:rPr>
              <a:t>)</a:t>
            </a:r>
            <a:br>
              <a:rPr lang="en-IN" b="1" dirty="0">
                <a:solidFill>
                  <a:srgbClr val="EAF1E9"/>
                </a:solidFill>
                <a:latin typeface="+mn-lt"/>
              </a:rPr>
            </a:br>
            <a:br>
              <a:rPr lang="en-IN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rPr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E2F3F-D7E0-06E4-C59B-AC5A8ACE389A}"/>
              </a:ext>
            </a:extLst>
          </p:cNvPr>
          <p:cNvSpPr txBox="1"/>
          <p:nvPr/>
        </p:nvSpPr>
        <p:spPr>
          <a:xfrm>
            <a:off x="443864" y="1068400"/>
            <a:ext cx="10219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The Third Noble Truth : The Cessation of Suffering(Nirodha)</a:t>
            </a:r>
            <a:endParaRPr lang="en-IN" sz="4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83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1266</TotalTime>
  <Words>480</Words>
  <Application>Microsoft Office PowerPoint</Application>
  <PresentationFormat>Widescreen</PresentationFormat>
  <Paragraphs>141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0" baseType="lpstr">
      <vt:lpstr>Aptos Display</vt:lpstr>
      <vt:lpstr>Aptos Narrow</vt:lpstr>
      <vt:lpstr>Arial Black</vt:lpstr>
      <vt:lpstr>Bahnschrift</vt:lpstr>
      <vt:lpstr>Bahnschrift SemiBold</vt:lpstr>
      <vt:lpstr>Baskerville Old Face</vt:lpstr>
      <vt:lpstr>Book Antiqua</vt:lpstr>
      <vt:lpstr>Bookman Old Style</vt:lpstr>
      <vt:lpstr>Calibri</vt:lpstr>
      <vt:lpstr>Calibri Light</vt:lpstr>
      <vt:lpstr>Cambria Math</vt:lpstr>
      <vt:lpstr>Candara</vt:lpstr>
      <vt:lpstr>Cascadia Code</vt:lpstr>
      <vt:lpstr>Century</vt:lpstr>
      <vt:lpstr>Courier New</vt:lpstr>
      <vt:lpstr>Javanese Text</vt:lpstr>
      <vt:lpstr>Wingdings</vt:lpstr>
      <vt:lpstr>Retrospect</vt:lpstr>
      <vt:lpstr>PowerPoint Presentation</vt:lpstr>
      <vt:lpstr>                  CSE-2 (BATCH-2)</vt:lpstr>
      <vt:lpstr>PowerPoint Presentation</vt:lpstr>
      <vt:lpstr>Introduction to the Life of Buddha</vt:lpstr>
      <vt:lpstr>The Four Sights</vt:lpstr>
      <vt:lpstr>The Renunciation (547 BCE – 535 BCE) </vt:lpstr>
      <vt:lpstr>                          THE FOUR NOBLE TRUTHS</vt:lpstr>
      <vt:lpstr>The First Noble Truth: The Truth of Suffering(Dukkha)  </vt:lpstr>
      <vt:lpstr>           </vt:lpstr>
      <vt:lpstr>THE EIGHT FOLD PATHS</vt:lpstr>
      <vt:lpstr>PowerPoint Presentation</vt:lpstr>
      <vt:lpstr>PowerPoint Presentation</vt:lpstr>
      <vt:lpstr>PowerPoint Presentation</vt:lpstr>
      <vt:lpstr>KARMA AND REBIRTH</vt:lpstr>
      <vt:lpstr>PowerPoint Presentation</vt:lpstr>
      <vt:lpstr>              REBIRTH </vt:lpstr>
      <vt:lpstr>PowerPoint Presentation</vt:lpstr>
      <vt:lpstr>BUDDIST MEDIS</vt:lpstr>
      <vt:lpstr>PowerPoint Presentation</vt:lpstr>
      <vt:lpstr>MINDFULNESS</vt:lpstr>
      <vt:lpstr>  </vt:lpstr>
      <vt:lpstr>BUDDIHST ETHICS AND MORALITY</vt:lpstr>
      <vt:lpstr>THE FIVE PRECEPTS</vt:lpstr>
      <vt:lpstr>Key Principles of Buddhist Ethics </vt:lpstr>
      <vt:lpstr>Benefits of Buddhist ethics</vt:lpstr>
      <vt:lpstr>Buddhism in morality </vt:lpstr>
      <vt:lpstr> BUDDHISM IN MODERN TIMES </vt:lpstr>
      <vt:lpstr>PowerPoint Presentation</vt:lpstr>
      <vt:lpstr>PowerPoint Presentation</vt:lpstr>
      <vt:lpstr>PowerPoint Presentation</vt:lpstr>
      <vt:lpstr>        ANY QUERIES?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aravinda krishna</dc:creator>
  <cp:lastModifiedBy>aravinda krishna</cp:lastModifiedBy>
  <cp:revision>15</cp:revision>
  <dcterms:created xsi:type="dcterms:W3CDTF">2024-11-29T11:09:55Z</dcterms:created>
  <dcterms:modified xsi:type="dcterms:W3CDTF">2024-12-04T07:32:55Z</dcterms:modified>
</cp:coreProperties>
</file>